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24"/>
  </p:notesMasterIdLst>
  <p:sldIdLst>
    <p:sldId id="329" r:id="rId2"/>
    <p:sldId id="256" r:id="rId3"/>
    <p:sldId id="257" r:id="rId4"/>
    <p:sldId id="299" r:id="rId5"/>
    <p:sldId id="300" r:id="rId6"/>
    <p:sldId id="311" r:id="rId7"/>
    <p:sldId id="313" r:id="rId8"/>
    <p:sldId id="314" r:id="rId9"/>
    <p:sldId id="315" r:id="rId10"/>
    <p:sldId id="317" r:id="rId11"/>
    <p:sldId id="318" r:id="rId12"/>
    <p:sldId id="301" r:id="rId13"/>
    <p:sldId id="302" r:id="rId14"/>
    <p:sldId id="322" r:id="rId15"/>
    <p:sldId id="327" r:id="rId16"/>
    <p:sldId id="320" r:id="rId17"/>
    <p:sldId id="324" r:id="rId18"/>
    <p:sldId id="325" r:id="rId19"/>
    <p:sldId id="328" r:id="rId20"/>
    <p:sldId id="306" r:id="rId21"/>
    <p:sldId id="308" r:id="rId22"/>
    <p:sldId id="33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AA0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6A72F6-A08F-4724-B616-41CF56EF47A5}" type="doc">
      <dgm:prSet loTypeId="urn:microsoft.com/office/officeart/2005/8/layout/vList2" loCatId="list" qsTypeId="urn:microsoft.com/office/officeart/2005/8/quickstyle/3d1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8A3DAE2-3C07-4380-9F13-A5AA5FBEAFE8}">
      <dgm:prSet phldrT="[Текст]"/>
      <dgm:spPr/>
      <dgm:t>
        <a:bodyPr/>
        <a:lstStyle/>
        <a:p>
          <a:r>
            <a:rPr lang="ru-RU" dirty="0" smtClean="0"/>
            <a:t>МКОУ СОШ с УИОП пгт Тужа</a:t>
          </a:r>
          <a:endParaRPr lang="ru-RU" dirty="0"/>
        </a:p>
      </dgm:t>
    </dgm:pt>
    <dgm:pt modelId="{5E518789-A638-4B17-87CC-A4160BDCF7A1}" type="parTrans" cxnId="{3CBB29CB-07AD-459E-8640-CC999E99ED98}">
      <dgm:prSet/>
      <dgm:spPr/>
      <dgm:t>
        <a:bodyPr/>
        <a:lstStyle/>
        <a:p>
          <a:endParaRPr lang="ru-RU"/>
        </a:p>
      </dgm:t>
    </dgm:pt>
    <dgm:pt modelId="{CB96FA8E-51A5-418D-8F5A-94FC6A44B860}" type="sibTrans" cxnId="{3CBB29CB-07AD-459E-8640-CC999E99ED98}">
      <dgm:prSet/>
      <dgm:spPr/>
      <dgm:t>
        <a:bodyPr/>
        <a:lstStyle/>
        <a:p>
          <a:endParaRPr lang="ru-RU"/>
        </a:p>
      </dgm:t>
    </dgm:pt>
    <dgm:pt modelId="{E71928FC-727D-4ECE-9485-6F641AC1FB8F}">
      <dgm:prSet phldrT="[Текст]"/>
      <dgm:spPr/>
      <dgm:t>
        <a:bodyPr/>
        <a:lstStyle/>
        <a:p>
          <a:r>
            <a:rPr lang="ru-RU" dirty="0" smtClean="0"/>
            <a:t>МКОУ СОШ с. Ныр</a:t>
          </a:r>
          <a:endParaRPr lang="ru-RU" dirty="0"/>
        </a:p>
      </dgm:t>
    </dgm:pt>
    <dgm:pt modelId="{34506703-EF90-4EEA-B1D3-9186DFEEDFA7}" type="parTrans" cxnId="{CE12AC5C-8B28-4DFD-B628-8156426D5A7A}">
      <dgm:prSet/>
      <dgm:spPr/>
      <dgm:t>
        <a:bodyPr/>
        <a:lstStyle/>
        <a:p>
          <a:endParaRPr lang="ru-RU"/>
        </a:p>
      </dgm:t>
    </dgm:pt>
    <dgm:pt modelId="{91C63D9A-4A39-4881-8002-3F360DF5F3A8}" type="sibTrans" cxnId="{CE12AC5C-8B28-4DFD-B628-8156426D5A7A}">
      <dgm:prSet/>
      <dgm:spPr/>
      <dgm:t>
        <a:bodyPr/>
        <a:lstStyle/>
        <a:p>
          <a:endParaRPr lang="ru-RU"/>
        </a:p>
      </dgm:t>
    </dgm:pt>
    <dgm:pt modelId="{D3E90051-CE65-4AA6-BF97-3735B4FE313E}">
      <dgm:prSet phldrT="[Текст]"/>
      <dgm:spPr/>
      <dgm:t>
        <a:bodyPr/>
        <a:lstStyle/>
        <a:p>
          <a:r>
            <a:rPr lang="ru-RU" dirty="0" smtClean="0"/>
            <a:t>КОГОКУ «</a:t>
          </a:r>
          <a:r>
            <a:rPr lang="ru-RU" dirty="0" err="1" smtClean="0"/>
            <a:t>Тужинская</a:t>
          </a:r>
          <a:r>
            <a:rPr lang="ru-RU" dirty="0" smtClean="0"/>
            <a:t> школа</a:t>
          </a:r>
          <a:r>
            <a:rPr lang="en-US" dirty="0" smtClean="0"/>
            <a:t>-</a:t>
          </a:r>
          <a:r>
            <a:rPr lang="ru-RU" dirty="0" smtClean="0"/>
            <a:t>интернат»</a:t>
          </a:r>
          <a:endParaRPr lang="ru-RU" dirty="0"/>
        </a:p>
      </dgm:t>
    </dgm:pt>
    <dgm:pt modelId="{3EA3F42F-F7D7-4345-848A-BCBDE7D5FD6B}" type="parTrans" cxnId="{DFAC3D84-DE2A-4B2D-BBDF-EAE14BDCAE48}">
      <dgm:prSet/>
      <dgm:spPr/>
      <dgm:t>
        <a:bodyPr/>
        <a:lstStyle/>
        <a:p>
          <a:endParaRPr lang="ru-RU"/>
        </a:p>
      </dgm:t>
    </dgm:pt>
    <dgm:pt modelId="{21BB561F-16B7-4AF8-A9BC-76F4230CAD17}" type="sibTrans" cxnId="{DFAC3D84-DE2A-4B2D-BBDF-EAE14BDCAE48}">
      <dgm:prSet/>
      <dgm:spPr/>
      <dgm:t>
        <a:bodyPr/>
        <a:lstStyle/>
        <a:p>
          <a:endParaRPr lang="ru-RU"/>
        </a:p>
      </dgm:t>
    </dgm:pt>
    <dgm:pt modelId="{D230BADB-79AE-4490-ABB2-ED919A617D8E}">
      <dgm:prSet phldrT="[Текст]"/>
      <dgm:spPr/>
      <dgm:t>
        <a:bodyPr/>
        <a:lstStyle/>
        <a:p>
          <a:r>
            <a:rPr lang="ru-RU" dirty="0" smtClean="0"/>
            <a:t>МКОУ ООШ д. Пиштенур</a:t>
          </a:r>
          <a:endParaRPr lang="ru-RU" dirty="0"/>
        </a:p>
      </dgm:t>
    </dgm:pt>
    <dgm:pt modelId="{87D4C213-467B-4D49-B4B0-B0C581662C18}" type="parTrans" cxnId="{814ED2C7-A8CA-4040-B085-B4BD8C3F026E}">
      <dgm:prSet/>
      <dgm:spPr/>
      <dgm:t>
        <a:bodyPr/>
        <a:lstStyle/>
        <a:p>
          <a:endParaRPr lang="ru-RU"/>
        </a:p>
      </dgm:t>
    </dgm:pt>
    <dgm:pt modelId="{3BED4152-452A-4DC1-BAB4-46B000C87541}" type="sibTrans" cxnId="{814ED2C7-A8CA-4040-B085-B4BD8C3F026E}">
      <dgm:prSet/>
      <dgm:spPr/>
      <dgm:t>
        <a:bodyPr/>
        <a:lstStyle/>
        <a:p>
          <a:endParaRPr lang="ru-RU"/>
        </a:p>
      </dgm:t>
    </dgm:pt>
    <dgm:pt modelId="{EE9E34AB-D1E9-495B-8635-E6F7AE2F7723}">
      <dgm:prSet phldrT="[Текст]"/>
      <dgm:spPr/>
      <dgm:t>
        <a:bodyPr/>
        <a:lstStyle/>
        <a:p>
          <a:r>
            <a:rPr lang="ru-RU" dirty="0" smtClean="0"/>
            <a:t>МКОУ ООШ с. Пачи</a:t>
          </a:r>
          <a:endParaRPr lang="ru-RU" dirty="0"/>
        </a:p>
      </dgm:t>
    </dgm:pt>
    <dgm:pt modelId="{733E64BE-A6ED-4C89-A17D-1CE57BEB0CDD}" type="parTrans" cxnId="{A42E5557-F491-4DA5-9D37-63C8A60B5135}">
      <dgm:prSet/>
      <dgm:spPr/>
      <dgm:t>
        <a:bodyPr/>
        <a:lstStyle/>
        <a:p>
          <a:endParaRPr lang="ru-RU"/>
        </a:p>
      </dgm:t>
    </dgm:pt>
    <dgm:pt modelId="{A226438D-E810-45E0-B818-0A3BD25CF811}" type="sibTrans" cxnId="{A42E5557-F491-4DA5-9D37-63C8A60B5135}">
      <dgm:prSet/>
      <dgm:spPr/>
      <dgm:t>
        <a:bodyPr/>
        <a:lstStyle/>
        <a:p>
          <a:endParaRPr lang="ru-RU"/>
        </a:p>
      </dgm:t>
    </dgm:pt>
    <dgm:pt modelId="{BBACBA47-F677-4D61-80B3-DAA6A3747B80}">
      <dgm:prSet phldrT="[Текст]"/>
      <dgm:spPr/>
      <dgm:t>
        <a:bodyPr/>
        <a:lstStyle/>
        <a:p>
          <a:r>
            <a:rPr lang="ru-RU" dirty="0" smtClean="0"/>
            <a:t>МКОУ НОШ д. Греково</a:t>
          </a:r>
          <a:endParaRPr lang="ru-RU" dirty="0"/>
        </a:p>
      </dgm:t>
    </dgm:pt>
    <dgm:pt modelId="{1707E382-03C6-455C-9367-77E5BF521786}" type="parTrans" cxnId="{660F2AD4-FBCB-4FF1-9A11-BA282773E8C9}">
      <dgm:prSet/>
      <dgm:spPr/>
      <dgm:t>
        <a:bodyPr/>
        <a:lstStyle/>
        <a:p>
          <a:endParaRPr lang="ru-RU"/>
        </a:p>
      </dgm:t>
    </dgm:pt>
    <dgm:pt modelId="{46371B25-F7C1-4861-BCFD-B0707F7405DC}" type="sibTrans" cxnId="{660F2AD4-FBCB-4FF1-9A11-BA282773E8C9}">
      <dgm:prSet/>
      <dgm:spPr/>
      <dgm:t>
        <a:bodyPr/>
        <a:lstStyle/>
        <a:p>
          <a:endParaRPr lang="ru-RU"/>
        </a:p>
      </dgm:t>
    </dgm:pt>
    <dgm:pt modelId="{73FA717C-49E7-4660-B79C-6EAAF8A6DC6A}" type="pres">
      <dgm:prSet presAssocID="{EF6A72F6-A08F-4724-B616-41CF56EF47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18D33F-9A91-46AC-99CA-666C8DD16916}" type="pres">
      <dgm:prSet presAssocID="{88A3DAE2-3C07-4380-9F13-A5AA5FBEAFE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812831-DD95-4983-9AF2-3AAD3B3A5943}" type="pres">
      <dgm:prSet presAssocID="{CB96FA8E-51A5-418D-8F5A-94FC6A44B860}" presName="spacer" presStyleCnt="0"/>
      <dgm:spPr/>
    </dgm:pt>
    <dgm:pt modelId="{2EA9CD4C-66BC-44FB-8A09-B1EC20313AC8}" type="pres">
      <dgm:prSet presAssocID="{E71928FC-727D-4ECE-9485-6F641AC1FB8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285D1-D4BD-4C5B-BE1C-0B44DED276DE}" type="pres">
      <dgm:prSet presAssocID="{91C63D9A-4A39-4881-8002-3F360DF5F3A8}" presName="spacer" presStyleCnt="0"/>
      <dgm:spPr/>
    </dgm:pt>
    <dgm:pt modelId="{73F8730B-84C4-4963-8824-93BD2672709B}" type="pres">
      <dgm:prSet presAssocID="{D3E90051-CE65-4AA6-BF97-3735B4FE313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F45BE-5ED8-4238-9155-12E809839D76}" type="pres">
      <dgm:prSet presAssocID="{21BB561F-16B7-4AF8-A9BC-76F4230CAD17}" presName="spacer" presStyleCnt="0"/>
      <dgm:spPr/>
    </dgm:pt>
    <dgm:pt modelId="{5CC81B67-5A90-450A-BD4D-B511FB71FAF7}" type="pres">
      <dgm:prSet presAssocID="{D230BADB-79AE-4490-ABB2-ED919A617D8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3623E-5B0B-4D21-89FA-B3C4E8B162CC}" type="pres">
      <dgm:prSet presAssocID="{3BED4152-452A-4DC1-BAB4-46B000C87541}" presName="spacer" presStyleCnt="0"/>
      <dgm:spPr/>
    </dgm:pt>
    <dgm:pt modelId="{4FED88D6-2796-437D-A266-50A70025255B}" type="pres">
      <dgm:prSet presAssocID="{EE9E34AB-D1E9-495B-8635-E6F7AE2F772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F8F5A-E8A4-4BD7-A230-42FB3DD6122F}" type="pres">
      <dgm:prSet presAssocID="{A226438D-E810-45E0-B818-0A3BD25CF811}" presName="spacer" presStyleCnt="0"/>
      <dgm:spPr/>
    </dgm:pt>
    <dgm:pt modelId="{A0E2FAC7-3BA5-4E29-A2CB-62D28183080F}" type="pres">
      <dgm:prSet presAssocID="{BBACBA47-F677-4D61-80B3-DAA6A3747B8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4ED2C7-A8CA-4040-B085-B4BD8C3F026E}" srcId="{EF6A72F6-A08F-4724-B616-41CF56EF47A5}" destId="{D230BADB-79AE-4490-ABB2-ED919A617D8E}" srcOrd="3" destOrd="0" parTransId="{87D4C213-467B-4D49-B4B0-B0C581662C18}" sibTransId="{3BED4152-452A-4DC1-BAB4-46B000C87541}"/>
    <dgm:cxn modelId="{E2ECC07B-155C-40CE-9E73-6C779AA5239B}" type="presOf" srcId="{88A3DAE2-3C07-4380-9F13-A5AA5FBEAFE8}" destId="{B318D33F-9A91-46AC-99CA-666C8DD16916}" srcOrd="0" destOrd="0" presId="urn:microsoft.com/office/officeart/2005/8/layout/vList2"/>
    <dgm:cxn modelId="{7DF66B1C-D854-45B9-8B0F-5CB96F87EB9A}" type="presOf" srcId="{D3E90051-CE65-4AA6-BF97-3735B4FE313E}" destId="{73F8730B-84C4-4963-8824-93BD2672709B}" srcOrd="0" destOrd="0" presId="urn:microsoft.com/office/officeart/2005/8/layout/vList2"/>
    <dgm:cxn modelId="{68821C3C-1045-49D2-A308-394E8E7309A9}" type="presOf" srcId="{D230BADB-79AE-4490-ABB2-ED919A617D8E}" destId="{5CC81B67-5A90-450A-BD4D-B511FB71FAF7}" srcOrd="0" destOrd="0" presId="urn:microsoft.com/office/officeart/2005/8/layout/vList2"/>
    <dgm:cxn modelId="{CE12AC5C-8B28-4DFD-B628-8156426D5A7A}" srcId="{EF6A72F6-A08F-4724-B616-41CF56EF47A5}" destId="{E71928FC-727D-4ECE-9485-6F641AC1FB8F}" srcOrd="1" destOrd="0" parTransId="{34506703-EF90-4EEA-B1D3-9186DFEEDFA7}" sibTransId="{91C63D9A-4A39-4881-8002-3F360DF5F3A8}"/>
    <dgm:cxn modelId="{660F2AD4-FBCB-4FF1-9A11-BA282773E8C9}" srcId="{EF6A72F6-A08F-4724-B616-41CF56EF47A5}" destId="{BBACBA47-F677-4D61-80B3-DAA6A3747B80}" srcOrd="5" destOrd="0" parTransId="{1707E382-03C6-455C-9367-77E5BF521786}" sibTransId="{46371B25-F7C1-4861-BCFD-B0707F7405DC}"/>
    <dgm:cxn modelId="{A42E5557-F491-4DA5-9D37-63C8A60B5135}" srcId="{EF6A72F6-A08F-4724-B616-41CF56EF47A5}" destId="{EE9E34AB-D1E9-495B-8635-E6F7AE2F7723}" srcOrd="4" destOrd="0" parTransId="{733E64BE-A6ED-4C89-A17D-1CE57BEB0CDD}" sibTransId="{A226438D-E810-45E0-B818-0A3BD25CF811}"/>
    <dgm:cxn modelId="{A45E82BB-6902-45DB-B15A-A513708459FE}" type="presOf" srcId="{EF6A72F6-A08F-4724-B616-41CF56EF47A5}" destId="{73FA717C-49E7-4660-B79C-6EAAF8A6DC6A}" srcOrd="0" destOrd="0" presId="urn:microsoft.com/office/officeart/2005/8/layout/vList2"/>
    <dgm:cxn modelId="{DD92AD7E-0051-4EA7-8BEA-616A6EE84B43}" type="presOf" srcId="{EE9E34AB-D1E9-495B-8635-E6F7AE2F7723}" destId="{4FED88D6-2796-437D-A266-50A70025255B}" srcOrd="0" destOrd="0" presId="urn:microsoft.com/office/officeart/2005/8/layout/vList2"/>
    <dgm:cxn modelId="{E07BFA2C-7040-46A0-AC66-68792C6206AC}" type="presOf" srcId="{BBACBA47-F677-4D61-80B3-DAA6A3747B80}" destId="{A0E2FAC7-3BA5-4E29-A2CB-62D28183080F}" srcOrd="0" destOrd="0" presId="urn:microsoft.com/office/officeart/2005/8/layout/vList2"/>
    <dgm:cxn modelId="{C23C01C1-9D3B-4EB5-8819-000A809D2385}" type="presOf" srcId="{E71928FC-727D-4ECE-9485-6F641AC1FB8F}" destId="{2EA9CD4C-66BC-44FB-8A09-B1EC20313AC8}" srcOrd="0" destOrd="0" presId="urn:microsoft.com/office/officeart/2005/8/layout/vList2"/>
    <dgm:cxn modelId="{3CBB29CB-07AD-459E-8640-CC999E99ED98}" srcId="{EF6A72F6-A08F-4724-B616-41CF56EF47A5}" destId="{88A3DAE2-3C07-4380-9F13-A5AA5FBEAFE8}" srcOrd="0" destOrd="0" parTransId="{5E518789-A638-4B17-87CC-A4160BDCF7A1}" sibTransId="{CB96FA8E-51A5-418D-8F5A-94FC6A44B860}"/>
    <dgm:cxn modelId="{DFAC3D84-DE2A-4B2D-BBDF-EAE14BDCAE48}" srcId="{EF6A72F6-A08F-4724-B616-41CF56EF47A5}" destId="{D3E90051-CE65-4AA6-BF97-3735B4FE313E}" srcOrd="2" destOrd="0" parTransId="{3EA3F42F-F7D7-4345-848A-BCBDE7D5FD6B}" sibTransId="{21BB561F-16B7-4AF8-A9BC-76F4230CAD17}"/>
    <dgm:cxn modelId="{9643EAD7-F941-4B4B-A2DC-6D9D85EC2F2E}" type="presParOf" srcId="{73FA717C-49E7-4660-B79C-6EAAF8A6DC6A}" destId="{B318D33F-9A91-46AC-99CA-666C8DD16916}" srcOrd="0" destOrd="0" presId="urn:microsoft.com/office/officeart/2005/8/layout/vList2"/>
    <dgm:cxn modelId="{861E9837-570A-4267-A179-C33F6710F95F}" type="presParOf" srcId="{73FA717C-49E7-4660-B79C-6EAAF8A6DC6A}" destId="{55812831-DD95-4983-9AF2-3AAD3B3A5943}" srcOrd="1" destOrd="0" presId="urn:microsoft.com/office/officeart/2005/8/layout/vList2"/>
    <dgm:cxn modelId="{614A7CDE-2975-4A3E-9333-471605FD7344}" type="presParOf" srcId="{73FA717C-49E7-4660-B79C-6EAAF8A6DC6A}" destId="{2EA9CD4C-66BC-44FB-8A09-B1EC20313AC8}" srcOrd="2" destOrd="0" presId="urn:microsoft.com/office/officeart/2005/8/layout/vList2"/>
    <dgm:cxn modelId="{8A222B57-6D15-4856-990B-2DFF318ECB57}" type="presParOf" srcId="{73FA717C-49E7-4660-B79C-6EAAF8A6DC6A}" destId="{AD4285D1-D4BD-4C5B-BE1C-0B44DED276DE}" srcOrd="3" destOrd="0" presId="urn:microsoft.com/office/officeart/2005/8/layout/vList2"/>
    <dgm:cxn modelId="{0B9EC9F1-F313-44EC-9121-7E2E4B80F1AE}" type="presParOf" srcId="{73FA717C-49E7-4660-B79C-6EAAF8A6DC6A}" destId="{73F8730B-84C4-4963-8824-93BD2672709B}" srcOrd="4" destOrd="0" presId="urn:microsoft.com/office/officeart/2005/8/layout/vList2"/>
    <dgm:cxn modelId="{878A3646-6595-4F9A-A866-2CC055962AF7}" type="presParOf" srcId="{73FA717C-49E7-4660-B79C-6EAAF8A6DC6A}" destId="{231F45BE-5ED8-4238-9155-12E809839D76}" srcOrd="5" destOrd="0" presId="urn:microsoft.com/office/officeart/2005/8/layout/vList2"/>
    <dgm:cxn modelId="{71C5A6F7-9E75-427C-AA99-D3677FB88A20}" type="presParOf" srcId="{73FA717C-49E7-4660-B79C-6EAAF8A6DC6A}" destId="{5CC81B67-5A90-450A-BD4D-B511FB71FAF7}" srcOrd="6" destOrd="0" presId="urn:microsoft.com/office/officeart/2005/8/layout/vList2"/>
    <dgm:cxn modelId="{BC1E2CB2-A350-48D6-B4FF-D33E590455A5}" type="presParOf" srcId="{73FA717C-49E7-4660-B79C-6EAAF8A6DC6A}" destId="{65E3623E-5B0B-4D21-89FA-B3C4E8B162CC}" srcOrd="7" destOrd="0" presId="urn:microsoft.com/office/officeart/2005/8/layout/vList2"/>
    <dgm:cxn modelId="{868F9725-7DA2-4E50-9D67-07547FC9A5BF}" type="presParOf" srcId="{73FA717C-49E7-4660-B79C-6EAAF8A6DC6A}" destId="{4FED88D6-2796-437D-A266-50A70025255B}" srcOrd="8" destOrd="0" presId="urn:microsoft.com/office/officeart/2005/8/layout/vList2"/>
    <dgm:cxn modelId="{E03AB201-87FA-4997-A0FA-5F893490C343}" type="presParOf" srcId="{73FA717C-49E7-4660-B79C-6EAAF8A6DC6A}" destId="{8D7F8F5A-E8A4-4BD7-A230-42FB3DD6122F}" srcOrd="9" destOrd="0" presId="urn:microsoft.com/office/officeart/2005/8/layout/vList2"/>
    <dgm:cxn modelId="{1A11C807-0F99-4B20-BADD-385B17E674B7}" type="presParOf" srcId="{73FA717C-49E7-4660-B79C-6EAAF8A6DC6A}" destId="{A0E2FAC7-3BA5-4E29-A2CB-62D28183080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18D33F-9A91-46AC-99CA-666C8DD16916}">
      <dsp:nvSpPr>
        <dsp:cNvPr id="0" name=""/>
        <dsp:cNvSpPr/>
      </dsp:nvSpPr>
      <dsp:spPr>
        <a:xfrm>
          <a:off x="0" y="58041"/>
          <a:ext cx="4714907" cy="9136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МКОУ СОШ с УИОП пгт Тужа</a:t>
          </a:r>
          <a:endParaRPr lang="ru-RU" sz="2300" kern="1200" dirty="0"/>
        </a:p>
      </dsp:txBody>
      <dsp:txXfrm>
        <a:off x="0" y="58041"/>
        <a:ext cx="4714907" cy="913678"/>
      </dsp:txXfrm>
    </dsp:sp>
    <dsp:sp modelId="{2EA9CD4C-66BC-44FB-8A09-B1EC20313AC8}">
      <dsp:nvSpPr>
        <dsp:cNvPr id="0" name=""/>
        <dsp:cNvSpPr/>
      </dsp:nvSpPr>
      <dsp:spPr>
        <a:xfrm>
          <a:off x="0" y="1037959"/>
          <a:ext cx="4714907" cy="9136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МКОУ СОШ с. Ныр</a:t>
          </a:r>
          <a:endParaRPr lang="ru-RU" sz="2300" kern="1200" dirty="0"/>
        </a:p>
      </dsp:txBody>
      <dsp:txXfrm>
        <a:off x="0" y="1037959"/>
        <a:ext cx="4714907" cy="913678"/>
      </dsp:txXfrm>
    </dsp:sp>
    <dsp:sp modelId="{73F8730B-84C4-4963-8824-93BD2672709B}">
      <dsp:nvSpPr>
        <dsp:cNvPr id="0" name=""/>
        <dsp:cNvSpPr/>
      </dsp:nvSpPr>
      <dsp:spPr>
        <a:xfrm>
          <a:off x="0" y="2017878"/>
          <a:ext cx="4714907" cy="9136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КОГОКУ «</a:t>
          </a:r>
          <a:r>
            <a:rPr lang="ru-RU" sz="2300" kern="1200" dirty="0" err="1" smtClean="0"/>
            <a:t>Тужинская</a:t>
          </a:r>
          <a:r>
            <a:rPr lang="ru-RU" sz="2300" kern="1200" dirty="0" smtClean="0"/>
            <a:t> школа</a:t>
          </a:r>
          <a:r>
            <a:rPr lang="en-US" sz="2300" kern="1200" dirty="0" smtClean="0"/>
            <a:t>-</a:t>
          </a:r>
          <a:r>
            <a:rPr lang="ru-RU" sz="2300" kern="1200" dirty="0" smtClean="0"/>
            <a:t>интернат»</a:t>
          </a:r>
          <a:endParaRPr lang="ru-RU" sz="2300" kern="1200" dirty="0"/>
        </a:p>
      </dsp:txBody>
      <dsp:txXfrm>
        <a:off x="0" y="2017878"/>
        <a:ext cx="4714907" cy="913678"/>
      </dsp:txXfrm>
    </dsp:sp>
    <dsp:sp modelId="{5CC81B67-5A90-450A-BD4D-B511FB71FAF7}">
      <dsp:nvSpPr>
        <dsp:cNvPr id="0" name=""/>
        <dsp:cNvSpPr/>
      </dsp:nvSpPr>
      <dsp:spPr>
        <a:xfrm>
          <a:off x="0" y="2997797"/>
          <a:ext cx="4714907" cy="9136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МКОУ ООШ д. Пиштенур</a:t>
          </a:r>
          <a:endParaRPr lang="ru-RU" sz="2300" kern="1200" dirty="0"/>
        </a:p>
      </dsp:txBody>
      <dsp:txXfrm>
        <a:off x="0" y="2997797"/>
        <a:ext cx="4714907" cy="913678"/>
      </dsp:txXfrm>
    </dsp:sp>
    <dsp:sp modelId="{4FED88D6-2796-437D-A266-50A70025255B}">
      <dsp:nvSpPr>
        <dsp:cNvPr id="0" name=""/>
        <dsp:cNvSpPr/>
      </dsp:nvSpPr>
      <dsp:spPr>
        <a:xfrm>
          <a:off x="0" y="3977715"/>
          <a:ext cx="4714907" cy="9136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МКОУ ООШ с. Пачи</a:t>
          </a:r>
          <a:endParaRPr lang="ru-RU" sz="2300" kern="1200" dirty="0"/>
        </a:p>
      </dsp:txBody>
      <dsp:txXfrm>
        <a:off x="0" y="3977715"/>
        <a:ext cx="4714907" cy="913678"/>
      </dsp:txXfrm>
    </dsp:sp>
    <dsp:sp modelId="{A0E2FAC7-3BA5-4E29-A2CB-62D28183080F}">
      <dsp:nvSpPr>
        <dsp:cNvPr id="0" name=""/>
        <dsp:cNvSpPr/>
      </dsp:nvSpPr>
      <dsp:spPr>
        <a:xfrm>
          <a:off x="0" y="4957634"/>
          <a:ext cx="4714907" cy="9136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МКОУ НОШ д. Греково</a:t>
          </a:r>
          <a:endParaRPr lang="ru-RU" sz="2300" kern="1200" dirty="0"/>
        </a:p>
      </dsp:txBody>
      <dsp:txXfrm>
        <a:off x="0" y="4957634"/>
        <a:ext cx="4714907" cy="913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2157104-DE87-477E-8AD7-7FFC04B3473B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EBAEC20-8908-4138-9719-298378CD0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8BF82A-D407-4BFC-87DF-C1FD39BBEA7F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4442D-5086-4EDB-841F-D21321F40F27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EED07-898C-480E-B7DF-D8B0C783E79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32F2B6-5DE8-42F3-AAF2-F3269218A851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C636C-BE05-4DEB-BA64-C491D3685BD8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88BBA-666E-4000-928D-9F87FF1ED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C14CC-A96B-4E0E-B086-0E814E34AAEF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9505F-418F-4C0F-9FFA-6DE0C1B0B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3FA9D-2AF1-4C6F-87FA-D2D5787254BD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700C8-2784-43A6-A950-386110015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B8BA1-0810-4214-8F3D-8BFF86EE369E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FA459-981D-42B9-92C6-E5551246C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A0CC8-913F-4A93-9E5B-A993B69B829C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31422-8EF2-4230-A88B-D882E0D8D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C3DC0-58DA-44A8-88FD-768A8EC11646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48CAD-C1B9-4F12-9211-466639E37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89137-3161-410B-B54B-C21EE28CDF64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D81A6-0EA6-49D2-A75A-135397F27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58BE6-3653-4999-ABD7-48DA8680DA1C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4DF56-7FE2-4E97-8DE8-B8DD91EB1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3B650-6E62-46C6-99E6-253BC60B9923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823E4-29DA-46C1-8B7B-32DBAAD23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F2168-A479-41E8-A008-BBECCF893FBA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1C79E-AE9C-4EC3-9326-26973E347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9C242-6DE1-4A86-8995-E95A1B4AA935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8C62B-04AF-4143-B474-CD0911756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782F2-04E6-44C8-A199-A25FA51925E7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9257A-18C3-45B8-8CC2-D541C7B03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7CE561-462A-40EF-A50B-C8F7AA39335E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B1E612-8EDC-4FA6-A771-F0996D1AC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89863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Районное родительское собрание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1857375"/>
            <a:ext cx="7500937" cy="17526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mtClean="0"/>
              <a:t>Взаимодействие школы, семьи и общественности в реализации прав детей на образование согласно требованиям закона «Об образовании в Российской Федерации» от 29 декабря 2012 года №273-ФЗ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mtClean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2571750" y="5214938"/>
            <a:ext cx="4214813" cy="571500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i="1">
                <a:solidFill>
                  <a:schemeClr val="accent4">
                    <a:lumMod val="75000"/>
                  </a:schemeClr>
                </a:solidFill>
                <a:latin typeface="+mn-lt"/>
              </a:rPr>
              <a:t>12.12.2015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3200" i="1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 descr="C:\Users\Школа\AppData\Local\Microsoft\Windows\Temporary Internet Files\Content.Word\IMG_7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714375"/>
            <a:ext cx="5940425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Результаты НИКО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38" y="1428750"/>
          <a:ext cx="7072312" cy="3287951"/>
        </p:xfrm>
        <a:graphic>
          <a:graphicData uri="http://schemas.openxmlformats.org/drawingml/2006/table">
            <a:tbl>
              <a:tblPr/>
              <a:tblGrid>
                <a:gridCol w="2689225"/>
                <a:gridCol w="1565275"/>
                <a:gridCol w="730250"/>
                <a:gridCol w="730250"/>
                <a:gridCol w="730250"/>
                <a:gridCol w="627062"/>
              </a:tblGrid>
              <a:tr h="465534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ОУ</a:t>
                      </a:r>
                    </a:p>
                  </a:txBody>
                  <a:tcPr marL="68544" marR="68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Количество учащихся</a:t>
                      </a:r>
                    </a:p>
                  </a:txBody>
                  <a:tcPr marL="68544" marR="68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Распределение отметок в %</a:t>
                      </a:r>
                    </a:p>
                  </a:txBody>
                  <a:tcPr marL="68544" marR="68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44" marR="68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44" marR="68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44" marR="68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44" marR="68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2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Вся выборка</a:t>
                      </a:r>
                    </a:p>
                  </a:txBody>
                  <a:tcPr marL="68544" marR="68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20713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44" marR="68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68544" marR="68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14,3</a:t>
                      </a:r>
                    </a:p>
                  </a:txBody>
                  <a:tcPr marL="68544" marR="68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68544" marR="68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26,9</a:t>
                      </a:r>
                    </a:p>
                  </a:txBody>
                  <a:tcPr marL="68544" marR="68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2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Кировская область </a:t>
                      </a:r>
                    </a:p>
                  </a:txBody>
                  <a:tcPr marL="68544" marR="68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492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44" marR="68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44" marR="68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68544" marR="68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56,1</a:t>
                      </a:r>
                    </a:p>
                  </a:txBody>
                  <a:tcPr marL="68544" marR="68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39,6</a:t>
                      </a:r>
                    </a:p>
                  </a:txBody>
                  <a:tcPr marL="68544" marR="68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98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МКОУ СОШ с УИОП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пгт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Тужа</a:t>
                      </a:r>
                    </a:p>
                  </a:txBody>
                  <a:tcPr marL="68544" marR="68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8544" marR="68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44" marR="68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44" marR="68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56,4</a:t>
                      </a:r>
                    </a:p>
                  </a:txBody>
                  <a:tcPr marL="68544" marR="68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43.6</a:t>
                      </a:r>
                    </a:p>
                  </a:txBody>
                  <a:tcPr marL="68544" marR="68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Диаграмма 1"/>
          <p:cNvGraphicFramePr>
            <a:graphicFrameLocks/>
          </p:cNvGraphicFramePr>
          <p:nvPr/>
        </p:nvGraphicFramePr>
        <p:xfrm>
          <a:off x="571500" y="285750"/>
          <a:ext cx="8072438" cy="5500688"/>
        </p:xfrm>
        <a:graphic>
          <a:graphicData uri="http://schemas.openxmlformats.org/presentationml/2006/ole">
            <p:oleObj spid="_x0000_s1026" name="Диаграмма" r:id="rId3" imgW="5060119" imgH="2834886" progId="Excel.Chart.8">
              <p:embed/>
            </p:oleObj>
          </a:graphicData>
        </a:graphic>
      </p:graphicFrame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511175"/>
          </a:xfrm>
        </p:spPr>
        <p:txBody>
          <a:bodyPr/>
          <a:lstStyle/>
          <a:p>
            <a:pPr eaLnBrk="1" hangingPunct="1"/>
            <a:r>
              <a:rPr lang="ru-RU" sz="4000" b="1" smtClean="0"/>
              <a:t>Сравнительные результаты ЕГЭ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75" y="1000125"/>
          <a:ext cx="7929563" cy="4572000"/>
        </p:xfrm>
        <a:graphic>
          <a:graphicData uri="http://schemas.openxmlformats.org/drawingml/2006/table">
            <a:tbl>
              <a:tblPr/>
              <a:tblGrid>
                <a:gridCol w="1581394"/>
                <a:gridCol w="1065573"/>
                <a:gridCol w="1054262"/>
                <a:gridCol w="1058787"/>
                <a:gridCol w="1058787"/>
                <a:gridCol w="1049737"/>
                <a:gridCol w="1061050"/>
              </a:tblGrid>
              <a:tr h="609600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МКОУ СОШ с УИОП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пгт.Тужа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МКОУ СОШ с.Ныр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9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Русский.яз</a:t>
                      </a: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73.1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62.8</a:t>
                      </a: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М.базовый</a:t>
                      </a: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М.проф</a:t>
                      </a: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52.47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55.86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42.75</a:t>
                      </a: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53.50</a:t>
                      </a: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</a:t>
                      </a: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51.83</a:t>
                      </a: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Англ.язык</a:t>
                      </a: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97" marR="657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ДИНАМИКА ДОСТИЖЕНИЙ ОБУЧАЮЩИХСЯ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71563" y="1096963"/>
          <a:ext cx="7072312" cy="4618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842"/>
                <a:gridCol w="2854286"/>
                <a:gridCol w="2210235"/>
              </a:tblGrid>
              <a:tr h="663495">
                <a:tc rowSpan="2">
                  <a:txBody>
                    <a:bodyPr/>
                    <a:lstStyle/>
                    <a:p>
                      <a:endParaRPr lang="ru-RU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Школа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Количество медалистов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68448">
                <a:tc vMerge="1">
                  <a:txBody>
                    <a:bodyPr/>
                    <a:lstStyle/>
                    <a:p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Золотые </a:t>
                      </a:r>
                      <a:endParaRPr lang="ru-RU" sz="1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Серебряные</a:t>
                      </a:r>
                      <a:r>
                        <a:rPr lang="ru-RU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8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92720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МКОУ СОШ </a:t>
                      </a:r>
                      <a:r>
                        <a:rPr lang="ru-RU" sz="1400" b="1" dirty="0" err="1" smtClean="0">
                          <a:latin typeface="Arial" pitchFamily="34" charset="0"/>
                          <a:cs typeface="Arial" pitchFamily="34" charset="0"/>
                        </a:rPr>
                        <a:t>с.Ныр</a:t>
                      </a:r>
                      <a:endParaRPr lang="ru-RU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800" b="1" dirty="0">
                        <a:solidFill>
                          <a:schemeClr val="bg1">
                            <a:lumMod val="6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14283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МКОУ СОШ с УИОП </a:t>
                      </a:r>
                      <a:r>
                        <a:rPr lang="ru-RU" sz="1400" b="1" dirty="0" err="1" smtClean="0">
                          <a:latin typeface="Arial" pitchFamily="34" charset="0"/>
                          <a:cs typeface="Arial" pitchFamily="34" charset="0"/>
                        </a:rPr>
                        <a:t>пгт.Тужа</a:t>
                      </a:r>
                      <a:endParaRPr lang="ru-RU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800" b="1" dirty="0">
                        <a:solidFill>
                          <a:schemeClr val="bg1">
                            <a:lumMod val="6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05658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КОГОКУ </a:t>
                      </a:r>
                      <a:r>
                        <a:rPr lang="ru-RU" sz="1400" b="1" dirty="0" err="1" smtClean="0">
                          <a:latin typeface="Arial" pitchFamily="34" charset="0"/>
                          <a:cs typeface="Arial" pitchFamily="34" charset="0"/>
                        </a:rPr>
                        <a:t>Тужинская</a:t>
                      </a: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 школа-интернат</a:t>
                      </a:r>
                    </a:p>
                    <a:p>
                      <a:pPr algn="ctr"/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bg1">
                            <a:lumMod val="6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1696B-8037-4052-80EB-D7FA391603C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100 БАЛЛОВ ПО РЕЗУЛЬТАТАМ ЕГЭ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63BD0-5CFD-4155-9CD7-31389B52723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633538" y="1600200"/>
          <a:ext cx="7186612" cy="413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875"/>
                <a:gridCol w="1645920"/>
                <a:gridCol w="1645920"/>
                <a:gridCol w="1645920"/>
              </a:tblGrid>
              <a:tr h="77918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Образовательная  организация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Предмет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Обучающийся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Учитель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1795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МКОУ СОШ </a:t>
                      </a:r>
                      <a:r>
                        <a:rPr lang="ru-RU" sz="2000" dirty="0" err="1" smtClean="0">
                          <a:latin typeface="Arial" pitchFamily="34" charset="0"/>
                          <a:cs typeface="Arial" pitchFamily="34" charset="0"/>
                        </a:rPr>
                        <a:t>с.Ныр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Обществознание 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Тетерина Нелли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Комарова </a:t>
                      </a:r>
                      <a:r>
                        <a:rPr lang="ru-RU" sz="2000" smtClean="0">
                          <a:latin typeface="Arial" pitchFamily="34" charset="0"/>
                          <a:cs typeface="Arial" pitchFamily="34" charset="0"/>
                        </a:rPr>
                        <a:t>Галина Николаевна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1795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МКОУ СОШ с УИОП </a:t>
                      </a:r>
                      <a:r>
                        <a:rPr lang="ru-RU" sz="2000" dirty="0" err="1" smtClean="0">
                          <a:latin typeface="Arial" pitchFamily="34" charset="0"/>
                          <a:cs typeface="Arial" pitchFamily="34" charset="0"/>
                        </a:rPr>
                        <a:t>пгт.Тужа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Русский язык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Кузнецова Наталия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Караваева Ирина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Игоревна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1795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МКОУ СОШ </a:t>
                      </a:r>
                      <a:r>
                        <a:rPr lang="ru-RU" sz="2000" dirty="0" err="1" smtClean="0">
                          <a:latin typeface="Arial" pitchFamily="34" charset="0"/>
                          <a:cs typeface="Arial" pitchFamily="34" charset="0"/>
                        </a:rPr>
                        <a:t>с.Ныр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Русский язык 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Малышева Елена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Куклина Валентина Сергеевна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63" name="Picture 36" descr="C:\Documents and Settings\Админ\Рабочий стол\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645025"/>
            <a:ext cx="1370013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4" name="Picture 37" descr="C:\Documents and Settings\Админ\Рабочий стол\2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546475"/>
            <a:ext cx="12795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5" name="Picture 38" descr="C:\Documents and Settings\Админ\Рабочий стол\20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492375"/>
            <a:ext cx="12223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6" name="Picture 39" descr="C:\Documents and Settings\Админ\Рабочий стол\russia_fluttering_flag_64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63" y="1341438"/>
            <a:ext cx="1492250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ru-RU" smtClean="0"/>
              <a:t>Результаты ГИА-9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76CB2-8D20-4435-A559-8410694C122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38" y="1357313"/>
          <a:ext cx="7643812" cy="4143375"/>
        </p:xfrm>
        <a:graphic>
          <a:graphicData uri="http://schemas.openxmlformats.org/drawingml/2006/table">
            <a:tbl>
              <a:tblPr/>
              <a:tblGrid>
                <a:gridCol w="1200150"/>
                <a:gridCol w="1074737"/>
                <a:gridCol w="1073150"/>
                <a:gridCol w="1073150"/>
                <a:gridCol w="1074738"/>
                <a:gridCol w="1073150"/>
                <a:gridCol w="1074737"/>
              </a:tblGrid>
              <a:tr h="103584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Предметы </a:t>
                      </a:r>
                    </a:p>
                  </a:txBody>
                  <a:tcPr marL="67782" marR="677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оценка ГИА-2014</a:t>
                      </a:r>
                    </a:p>
                  </a:txBody>
                  <a:tcPr marL="67782" marR="677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оценка ГИА-2015</a:t>
                      </a:r>
                    </a:p>
                  </a:txBody>
                  <a:tcPr marL="67782" marR="677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5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</a:p>
                  </a:txBody>
                  <a:tcPr marL="67782" marR="677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округ</a:t>
                      </a:r>
                    </a:p>
                  </a:txBody>
                  <a:tcPr marL="67782" marR="677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область</a:t>
                      </a:r>
                    </a:p>
                  </a:txBody>
                  <a:tcPr marL="67782" marR="677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</a:p>
                  </a:txBody>
                  <a:tcPr marL="67782" marR="677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округ</a:t>
                      </a:r>
                    </a:p>
                  </a:txBody>
                  <a:tcPr marL="67782" marR="677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область</a:t>
                      </a:r>
                    </a:p>
                  </a:txBody>
                  <a:tcPr marL="67782" marR="677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8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Русск. яз.</a:t>
                      </a:r>
                    </a:p>
                  </a:txBody>
                  <a:tcPr marL="67782" marR="677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4.27</a:t>
                      </a:r>
                    </a:p>
                  </a:txBody>
                  <a:tcPr marL="67782" marR="677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3.98</a:t>
                      </a:r>
                    </a:p>
                  </a:txBody>
                  <a:tcPr marL="67782" marR="677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4.13</a:t>
                      </a:r>
                    </a:p>
                  </a:txBody>
                  <a:tcPr marL="67782" marR="677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82" marR="677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4.04</a:t>
                      </a:r>
                    </a:p>
                  </a:txBody>
                  <a:tcPr marL="67782" marR="677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4.14</a:t>
                      </a:r>
                    </a:p>
                  </a:txBody>
                  <a:tcPr marL="67782" marR="677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8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Математ. </a:t>
                      </a:r>
                    </a:p>
                  </a:txBody>
                  <a:tcPr marL="67782" marR="677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3.97</a:t>
                      </a:r>
                    </a:p>
                  </a:txBody>
                  <a:tcPr marL="67782" marR="677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3.42</a:t>
                      </a:r>
                    </a:p>
                  </a:txBody>
                  <a:tcPr marL="67782" marR="677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3.54</a:t>
                      </a:r>
                    </a:p>
                  </a:txBody>
                  <a:tcPr marL="67782" marR="677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3.73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82" marR="677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3.61</a:t>
                      </a:r>
                    </a:p>
                  </a:txBody>
                  <a:tcPr marL="67782" marR="677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3.72</a:t>
                      </a:r>
                    </a:p>
                  </a:txBody>
                  <a:tcPr marL="67782" marR="677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ДИНАМИКА ДОСТИЖЕНИЙ ОБУЧАЮЩИХСЯ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643063" y="1214438"/>
          <a:ext cx="6335712" cy="372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640"/>
                <a:gridCol w="1152128"/>
                <a:gridCol w="1656184"/>
                <a:gridCol w="2195735"/>
              </a:tblGrid>
              <a:tr h="159512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Учебный год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Количество обучающихся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Интеллектуальные конкурсы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Всероссийская</a:t>
                      </a:r>
                      <a:r>
                        <a:rPr lang="ru-RU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олимпиада школьников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54554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</a:p>
                    <a:p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731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582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153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54554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</a:p>
                    <a:p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696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647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162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01C10-328B-4A54-8F72-DE55251DA6E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3786188" cy="796925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МКОУ ДОД  </a:t>
            </a:r>
            <a:b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«Дом детского творчества» посёлок Тужа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572000" y="285750"/>
            <a:ext cx="32861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МКОУ ДОД  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      Детско-юношеская спортивная школа п.Тужа</a:t>
            </a:r>
            <a:endParaRPr lang="ru-RU" dirty="0">
              <a:solidFill>
                <a:srgbClr val="CC33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508" name="Рисунок 7" descr="IMG_5474.jpg"/>
          <p:cNvPicPr>
            <a:picLocks noChangeAspect="1"/>
          </p:cNvPicPr>
          <p:nvPr/>
        </p:nvPicPr>
        <p:blipFill>
          <a:blip r:embed="rId2" cstate="print"/>
          <a:srcRect r="14075"/>
          <a:stretch>
            <a:fillRect/>
          </a:stretch>
        </p:blipFill>
        <p:spPr bwMode="auto">
          <a:xfrm>
            <a:off x="428625" y="1428750"/>
            <a:ext cx="3929063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DSCF63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50"/>
            <a:ext cx="407193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ДИНАМИКА ДОСТИЖЕНИЙ ОБУЧАЮЩИХСЯ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357313"/>
          <a:ext cx="8229600" cy="341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137050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дополнительного</a:t>
                      </a:r>
                      <a:r>
                        <a:rPr lang="ru-RU" baseline="0" dirty="0" smtClean="0"/>
                        <a:t>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Областной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Всероссийский уровень</a:t>
                      </a:r>
                      <a:endParaRPr lang="ru-RU" dirty="0"/>
                    </a:p>
                  </a:txBody>
                  <a:tcPr/>
                </a:tc>
              </a:tr>
              <a:tr h="113705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МКОУ ДОД ДЮСШ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</a:tr>
              <a:tr h="113705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МКОУ ДОД ДДТ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0" y="285750"/>
            <a:ext cx="9144000" cy="44291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и перспективы развития </a:t>
            </a:r>
            <a:b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образования Тужинского района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dirty="0" smtClean="0"/>
              <a:t>Начальник управления образования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Андреева Зинаида Анатольевна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Диаграмма 1"/>
          <p:cNvGraphicFramePr>
            <a:graphicFrameLocks/>
          </p:cNvGraphicFramePr>
          <p:nvPr/>
        </p:nvGraphicFramePr>
        <p:xfrm>
          <a:off x="714375" y="428625"/>
          <a:ext cx="7862888" cy="4929188"/>
        </p:xfrm>
        <a:graphic>
          <a:graphicData uri="http://schemas.openxmlformats.org/presentationml/2006/ole">
            <p:oleObj spid="_x0000_s2050" name="Диаграмма" r:id="rId3" imgW="5505165" imgH="3206774" progId="Excel.Chart.8">
              <p:embed/>
            </p:oleObj>
          </a:graphicData>
        </a:graphic>
      </p:graphicFrame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Нормативы в рамках обеспечения урочной деятельности в части расходов на оплату труда в расчете на одного обучающегося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88" y="1571625"/>
          <a:ext cx="7358062" cy="4146550"/>
        </p:xfrm>
        <a:graphic>
          <a:graphicData uri="http://schemas.openxmlformats.org/drawingml/2006/table">
            <a:tbl>
              <a:tblPr/>
              <a:tblGrid>
                <a:gridCol w="4797425"/>
                <a:gridCol w="2560637"/>
              </a:tblGrid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Общеобразовательная организация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МКОУ СОШ с УИОП пгт.Тужа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19339 руб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МКОУ СОШ с.Ныр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47866 руб.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МКОУ ООШ с.Пачи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89189 руб.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МКОУ ООШ д.Пиштенур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62761 руб.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МКОУ НОШ д.Греково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44333 руб.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СПАСИБО ЗА ВНИМАНИЕ!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1643063"/>
            <a:ext cx="435768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3357562" cy="796925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МКДОУ детский сад «Сказка»</a:t>
            </a:r>
            <a:endParaRPr lang="ru-RU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857750" y="214313"/>
            <a:ext cx="387191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МКДОУ детский сад «Родничок»</a:t>
            </a:r>
            <a:endParaRPr lang="ru-RU" sz="2800" dirty="0">
              <a:solidFill>
                <a:srgbClr val="CC33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2" name="Picture 11" descr="C:\Documents and Settings\MetodKabinet\Рабочий стол\фото 2014\Изображение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6313" y="1071563"/>
            <a:ext cx="3500437" cy="2214562"/>
          </a:xfrm>
          <a:noFill/>
        </p:spPr>
      </p:pic>
      <p:pic>
        <p:nvPicPr>
          <p:cNvPr id="7173" name="Picture 10" descr="C:\Documents and Settings\MetodKabinet\Рабочий стол\Родничок\IMG_2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429000"/>
            <a:ext cx="35004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 descr="C:\Documents and Settings\MetodKabinet\Рабочий стол\фото 2014\Изображение 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143000"/>
            <a:ext cx="35004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 descr="C:\Documents and Settings\MetodKabinet\Рабочий стол\фото 2014\детскийсад 0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429000"/>
            <a:ext cx="35004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196" name="Picture 5" descr="DSC01593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357188"/>
            <a:ext cx="3714750" cy="3011487"/>
          </a:xfrm>
          <a:noFill/>
        </p:spPr>
      </p:pic>
      <p:pic>
        <p:nvPicPr>
          <p:cNvPr id="8197" name="Picture 7" descr="Оносова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29188" y="357188"/>
            <a:ext cx="3000375" cy="3000375"/>
          </a:xfrm>
          <a:noFill/>
        </p:spPr>
      </p:pic>
      <p:pic>
        <p:nvPicPr>
          <p:cNvPr id="8198" name="Picture 5" descr="C:\Documents and Settings\MetodKabinet\Рабочий стол\P102046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3500438"/>
            <a:ext cx="4678362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28625" y="3571875"/>
            <a:ext cx="35004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Еськова Татьяна Андреевна </a:t>
            </a:r>
          </a:p>
          <a:p>
            <a:pPr algn="ctr" eaLnBrk="0" hangingPunct="0">
              <a:defRPr/>
            </a:pPr>
            <a:r>
              <a:rPr lang="ru-RU" b="1" dirty="0" err="1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Оносова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Татьяна Витальевна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Козлова Татьяна Владимировна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9219" name="Picture 109" descr="C:\Documents and Settings\MetodKabinet\Рабочий стол\DSCN06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3429000"/>
            <a:ext cx="22145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929313" y="5143500"/>
            <a:ext cx="2071687" cy="796925"/>
          </a:xfrm>
        </p:spPr>
        <p:txBody>
          <a:bodyPr/>
          <a:lstStyle/>
          <a:p>
            <a:pPr>
              <a:defRPr/>
            </a:pP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Полухина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Нина Александровна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221" name="Picture 2" descr="C:\Documents and Settings\MetodKabinet\Рабочий стол\DSCF9958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357188"/>
            <a:ext cx="3286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6000750" y="3214688"/>
            <a:ext cx="23574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Толстоухова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Галина Геннадьевна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3" name="Picture 7" descr="C:\Documents and Settings\MetodKabinet\Рабочий стол\2611201515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357188"/>
            <a:ext cx="36433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71500" y="3143250"/>
            <a:ext cx="23574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Носкова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Агния Васильевна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571736" y="142852"/>
          <a:ext cx="4714908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Base_2\Desktop\P1010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388" y="-134938"/>
            <a:ext cx="9504363" cy="712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920880" cy="5760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МКОУ СОШ с УИОП </a:t>
            </a: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пгт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Тужа Кировской области</a:t>
            </a:r>
            <a:endParaRPr lang="ru-RU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9398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Спортивные залы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Тужинской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и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Ныровской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школ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291" name="Рисунок 3" descr="C:\Documents and Settings\MetodKabinet\Рабочий стол\З.А\P1050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071563"/>
            <a:ext cx="38576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4" descr="C:\Documents and Settings\MetodKabinet\Рабочий стол\S135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1071563"/>
            <a:ext cx="38576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Выделено  на мероприятия в рамках модернизации общего образования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57238"/>
          </a:xfrm>
        </p:spPr>
        <p:txBody>
          <a:bodyPr/>
          <a:lstStyle/>
          <a:p>
            <a:pPr algn="ctr"/>
            <a:r>
              <a:rPr lang="ru-RU" sz="4400" b="1" smtClean="0"/>
              <a:t>8 076867 рублей</a:t>
            </a:r>
          </a:p>
        </p:txBody>
      </p:sp>
      <p:pic>
        <p:nvPicPr>
          <p:cNvPr id="13316" name="Picture 2" descr="E:\Фото школ на Конференцию 27.08.2012\Тужа\школа1\IMG_3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500313"/>
            <a:ext cx="357346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E:\Фото школ на Конференцию 27.08.2012\Тужа\школа1\IMG_37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00313"/>
            <a:ext cx="364331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1454</TotalTime>
  <Words>468</Words>
  <Application>Microsoft Office PowerPoint</Application>
  <PresentationFormat>Экран (4:3)</PresentationFormat>
  <Paragraphs>236</Paragraphs>
  <Slides>22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Тема4</vt:lpstr>
      <vt:lpstr>Диаграмма Microsoft Office Excel</vt:lpstr>
      <vt:lpstr>Районное родительское собрание</vt:lpstr>
      <vt:lpstr>Анализ и перспективы развития  системы образования Тужинского района     Начальник управления образования  Андреева Зинаида Анатольевна</vt:lpstr>
      <vt:lpstr>МКДОУ детский сад «Сказка»</vt:lpstr>
      <vt:lpstr>Слайд 4</vt:lpstr>
      <vt:lpstr>Полухина Нина Александровна</vt:lpstr>
      <vt:lpstr>Слайд 6</vt:lpstr>
      <vt:lpstr>МКОУ СОШ с УИОП пгт Тужа Кировской области</vt:lpstr>
      <vt:lpstr>Спортивные залы Тужинской и Ныровской школ</vt:lpstr>
      <vt:lpstr>Выделено  на мероприятия в рамках модернизации общего образования</vt:lpstr>
      <vt:lpstr>Слайд 10</vt:lpstr>
      <vt:lpstr>Результаты НИКО</vt:lpstr>
      <vt:lpstr>Слайд 12</vt:lpstr>
      <vt:lpstr>Сравнительные результаты ЕГЭ</vt:lpstr>
      <vt:lpstr> ДИНАМИКА ДОСТИЖЕНИЙ ОБУЧАЮЩИХСЯ</vt:lpstr>
      <vt:lpstr>100 БАЛЛОВ ПО РЕЗУЛЬТАТАМ ЕГЭ</vt:lpstr>
      <vt:lpstr>Результаты ГИА-9</vt:lpstr>
      <vt:lpstr> ДИНАМИКА ДОСТИЖЕНИЙ ОБУЧАЮЩИХСЯ</vt:lpstr>
      <vt:lpstr>МКОУ ДОД          «Дом детского творчества» посёлок Тужа</vt:lpstr>
      <vt:lpstr>ДИНАМИКА ДОСТИЖЕНИЙ ОБУЧАЮЩИХСЯ</vt:lpstr>
      <vt:lpstr>Слайд 20</vt:lpstr>
      <vt:lpstr>Нормативы в рамках обеспечения урочной деятельности в части расходов на оплату труда в расчете на одного обучающегося</vt:lpstr>
      <vt:lpstr>СПАСИБО ЗА ВНИМАНИЕ!</vt:lpstr>
    </vt:vector>
  </TitlesOfParts>
  <Company>РУО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68</cp:revision>
  <dcterms:created xsi:type="dcterms:W3CDTF">2013-08-21T07:39:36Z</dcterms:created>
  <dcterms:modified xsi:type="dcterms:W3CDTF">2015-12-15T08:02:20Z</dcterms:modified>
</cp:coreProperties>
</file>